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7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4" roundtripDataSignature="AMtx7mg1023LOU1TjddttT2rZ4Ddq9ts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7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b6a6fdb12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3b6a6fdb12_1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ab47b02d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Tác giả đã kết luận là MSA and CONV có thể bổ trợ cho nhau, kết hợp để giải quyết 1 bài toán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Miền tần số liên quan đến bộ lọc tần số cao và tần số thấp</a:t>
            </a:r>
            <a:endParaRPr/>
          </a:p>
        </p:txBody>
      </p:sp>
      <p:sp>
        <p:nvSpPr>
          <p:cNvPr id="172" name="Google Shape;172;g13ab47b02dd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a37ec2a3c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a37ec2a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3a37ec2a3c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b6a6fdb12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b6a6fdb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3b6a6fdb12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a37ec2a3c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a37ec2a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MSA có khuynh hướng tính gộp các feature maps</a:t>
            </a:r>
            <a:endParaRPr/>
          </a:p>
        </p:txBody>
      </p:sp>
      <p:sp>
        <p:nvSpPr>
          <p:cNvPr id="199" name="Google Shape;199;g13a37ec2a3c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b6a6fdb12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b6a6fdb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Chèn </a:t>
            </a:r>
            <a:r>
              <a:rPr lang="en-US"/>
              <a:t>MSA vào cuối mỗi giai đoạn để tăng hiệu năng dự đoán của mạng RestNet </a:t>
            </a:r>
            <a:endParaRPr/>
          </a:p>
        </p:txBody>
      </p:sp>
      <p:sp>
        <p:nvSpPr>
          <p:cNvPr id="209" name="Google Shape;209;g13b6a6fdb12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b6a6fdb12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3b6a6fdb12_1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b6a6fdb12_1_5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b6a6fdb12_1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3b6a6fdb12_1_5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b6a6fdb12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3b6a6fdb12_1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bf8c0a6a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3bf8c0a6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13bf8c0a6a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b6a6fdb12_1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b6a6fdb1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3b6a6fdb12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6a6fdb12_1_3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6a6fdb12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3b6a6fdb12_1_3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b6a6fdb12_1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b6a6fdb12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3b6a6fdb12_1_3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b6a6fdb12_1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b6a6fdb12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3b6a6fdb12_1_3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b6a6fdb12_1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b6a6fdb12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3b6a6fdb12_1_3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b6a6fdb12_1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b6a6fdb12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3b6a6fdb12_1_3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b6a6fdb12_1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b6a6fdb12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3b6a6fdb12_1_3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b6a6fdb12_1_3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b6a6fdb12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3b6a6fdb12_1_3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b6a6fdb12_1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b6a6fdb12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3b6a6fdb12_1_3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bf8c0a6a4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13bf8c0a6a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13bf8c0a6a4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b6a6fdb12_1_3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b6a6fdb12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3b6a6fdb12_1_3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b6a6fdb12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b6a6fdb12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3b6a6fdb12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b6a6fdb12_1_4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b6a6fdb12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3b6a6fdb12_1_4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b6a6fdb12_1_4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b6a6fdb12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3b6a6fdb12_1_4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b6a6fdb12_1_4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b6a6fdb12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3b6a6fdb12_1_4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b6a6fdb12_1_4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b6a6fdb12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3b6a6fdb12_1_4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b6a6fdb12_1_4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b6a6fdb12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3b6a6fdb12_1_4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b6a6fdb12_1_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b6a6fdb12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3b6a6fdb12_1_4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b6a6fdb12_1_4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b6a6fdb12_1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3b6a6fdb12_1_4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b6a6fdb12_1_4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b6a6fdb12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3b6a6fdb12_1_4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bf8c0a6a4_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3bf8c0a6a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3bf8c0a6a4_1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b6a6fdb12_1_4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b6a6fdb12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3b6a6fdb12_1_4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b6a6fdb12_1_4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b6a6fdb12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3b6a6fdb12_1_4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b6a6fdb12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3b6a6fdb12_1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7d4729a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Nhóm tác giả đưa ra các nhận định và chứng minh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MSAs không chỉ khái quát mà còn làm mịn spatial và bổ sung Convs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tổng hợp feature point và làm phẳng loss landscape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Để đưa ra hiệu quả MSA và bản chất đối với vision và phối hợp ưu/nhược…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backbone/improve bởi tổng hợp feature maps</a:t>
            </a:r>
            <a:endParaRPr/>
          </a:p>
        </p:txBody>
      </p:sp>
      <p:sp>
        <p:nvSpPr>
          <p:cNvPr id="416" name="Google Shape;416;g137d4729ac9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a37ec2a3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để mà khẳng định các nhận định trên tác giả thực hiện train và setup trên đa dạng mt và cấu hình…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CIFAR-10 dataset consists of 60000 32x32 colour images in 10 classes, with 6000 images per class. There are 50000 training images and 10000 test images.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CIFAR-10  </a:t>
            </a:r>
            <a:r>
              <a:rPr lang="en-US"/>
              <a:t>100 classes containing 600 images each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ImageNet 14 million images, 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20,000 categories</a:t>
            </a:r>
            <a:endParaRPr/>
          </a:p>
        </p:txBody>
      </p:sp>
      <p:sp>
        <p:nvSpPr>
          <p:cNvPr id="423" name="Google Shape;423;g13a37ec2a3c_8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a37ec2a3c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để mà khẳng định các nhận định trên tác giả thực hiện train và setup trên đa dạng mt và cấu hình…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weight decay là kỹ thuật thêm đệm penalty vào cost func để tránh overfitting hay exploding gradient prob </a:t>
            </a:r>
            <a:endParaRPr/>
          </a:p>
        </p:txBody>
      </p:sp>
      <p:sp>
        <p:nvSpPr>
          <p:cNvPr id="430" name="Google Shape;430;g13a37ec2a3c_9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a37ec2a3c_9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Nhóm tác giả đưa ra các nhận định và chứng minh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3a37ec2a3c_9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a37ec2a3c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và tác giả đưa ra luận điểm/nhận định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“R” is ResNet and “RX” is ResNeXt.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ở tập data nhỏ ta thấy được khuyết điểm của ViT -&gt; xuất hiện non-convex loss function → CNN vượt trội hơn ViT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tập data lớn ViT vượt trội hơn CNN -&gt; vì MSA learn strong  representations by -&gt; flattening the loss landscapes</a:t>
            </a:r>
            <a:endParaRPr/>
          </a:p>
        </p:txBody>
      </p:sp>
      <p:sp>
        <p:nvSpPr>
          <p:cNvPr id="444" name="Google Shape;444;g13a37ec2a3c_9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a37ec2a3c_9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để mà khẳng định các nhận định trên tác giả thực hiện train và setup trên đa dạng mt và cấu hình…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weight decay là kỹ thuật thêm đệm penalty vào cost func để tránh overfitting hay exploding gradient prob </a:t>
            </a:r>
            <a:endParaRPr/>
          </a:p>
        </p:txBody>
      </p:sp>
      <p:sp>
        <p:nvSpPr>
          <p:cNvPr id="453" name="Google Shape;453;g13a37ec2a3c_9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a37ec2a3c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việc data augmentation có thể có hại cho việc pretrain trên tập dữ liệu lớn (tác giả chưa nói rõ chỉ nói tương lai)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đối với dữ liệu qua xử lý Aug thì predict hiệu quả kém hơn trên tập CIFAR100 và cả ImageNet-1K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hình b data Aug gaimr đáng kể giá trị tối đa đtrưng, -&gt; nghĩa là Aug giúp cho việc hội tụ tốt hơn -&gt; by flattening the loss landscapes → giúp cho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mặt khác strong data aug tạo ra nhiều đặc trưng negative, và makes the losses non-convex =&gt; điều ko tốt 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3a37ec2a3c_9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1. Đặc trưng nào của Self-Attention chúng ta cần? </a:t>
            </a:r>
            <a:endParaRPr sz="14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2. Self-Attentions có hoạt động như Conv?</a:t>
            </a:r>
            <a:endParaRPr sz="14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3. Cách hòa hợp Self-Attentions với Conv?</a:t>
            </a:r>
            <a:endParaRPr sz="14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4. Thực nghiệm</a:t>
            </a:r>
            <a:endParaRPr sz="14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5. Demo</a:t>
            </a:r>
            <a:endParaRPr sz="14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b6a6fdb12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3b6a6fdb12_1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d4729a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37d4729ac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b25b77f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3b25b77f0d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b25b77f0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3b25b77f0d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3b25b77f0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3b25b77f0d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b25b77f0d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3b25b77f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3b25b77f0d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b68752d35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b68752d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3b68752d35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b6a6fdb12_1_4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b6a6fdb12_1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3b6a6fdb12_1_4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b6a6fdb12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3b6a6fdb12_1_3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b6a6fdb12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3b6a6fdb12_1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37ec2a3c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3a37ec2a3c_3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a37ec2a3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3a37ec2a3c_3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1678675"/>
            <a:ext cx="77724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2702258"/>
            <a:ext cx="6400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 txBox="1"/>
          <p:nvPr>
            <p:ph type="title"/>
          </p:nvPr>
        </p:nvSpPr>
        <p:spPr>
          <a:xfrm>
            <a:off x="1377950" y="274638"/>
            <a:ext cx="7308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⬜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1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⬜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🞐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" type="body"/>
          </p:nvPr>
        </p:nvSpPr>
        <p:spPr>
          <a:xfrm>
            <a:off x="457200" y="1204408"/>
            <a:ext cx="8229600" cy="47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⬜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rgbClr val="0F75BD"/>
              </a:buClr>
              <a:buSzPts val="2800"/>
              <a:buChar char="🞐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◼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0F75BD"/>
              </a:buClr>
              <a:buSzPts val="2000"/>
              <a:buChar char="▪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0" type="dt"/>
          </p:nvPr>
        </p:nvSpPr>
        <p:spPr>
          <a:xfrm>
            <a:off x="1193800" y="6192838"/>
            <a:ext cx="88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3492500" y="6137275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title"/>
          </p:nvPr>
        </p:nvSpPr>
        <p:spPr>
          <a:xfrm>
            <a:off x="1377950" y="274638"/>
            <a:ext cx="7308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⬜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SzPts val="2400"/>
              <a:buChar char="🞐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SzPts val="2000"/>
              <a:buChar char="◼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24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⬜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SzPts val="2400"/>
              <a:buChar char="🞐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SzPts val="2000"/>
              <a:buChar char="◼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/>
          <p:nvPr>
            <p:ph type="title"/>
          </p:nvPr>
        </p:nvSpPr>
        <p:spPr>
          <a:xfrm>
            <a:off x="1377950" y="274638"/>
            <a:ext cx="7308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5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⬜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🞐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25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⬜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🞐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 txBox="1"/>
          <p:nvPr>
            <p:ph type="title"/>
          </p:nvPr>
        </p:nvSpPr>
        <p:spPr>
          <a:xfrm>
            <a:off x="1377950" y="274638"/>
            <a:ext cx="7308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⬜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SzPts val="2800"/>
              <a:buChar char="🞐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Char char="◼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28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9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2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1377950" y="274638"/>
            <a:ext cx="7308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F7941D"/>
              </a:buClr>
              <a:buSzPts val="3200"/>
              <a:buFont typeface="Noto Sans Symbols"/>
              <a:buChar char="⬜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F75BD"/>
              </a:buClr>
              <a:buSzPts val="2800"/>
              <a:buFont typeface="Noto Sans Symbols"/>
              <a:buChar char="🞐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F7941D"/>
              </a:buClr>
              <a:buSzPts val="2400"/>
              <a:buFont typeface="Noto Sans Symbols"/>
              <a:buChar char="◼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F75BD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7941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53.png"/><Relationship Id="rId6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figma.com/proto/nosufU0fha81EnQslSM6e5/How-Do-Vision-Transformers-Work?node-id=21%3A177&amp;scaling=min-zoom&amp;page-id=0%3A1&amp;hide-ui=1" TargetMode="External"/><Relationship Id="rId4" Type="http://schemas.openxmlformats.org/officeDocument/2006/relationships/hyperlink" Target="https://github.com/hmthanh/how-vits-work" TargetMode="External"/><Relationship Id="rId5" Type="http://schemas.openxmlformats.org/officeDocument/2006/relationships/hyperlink" Target="https://docs.google.com/document/d/1jZTbRF4kJoJIksyO5F91x_YoWmuBbMoS/edit?rtpof=true&amp;sd=true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378525" y="810725"/>
            <a:ext cx="8532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How do Vision Transformer work?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1569675" y="1880450"/>
            <a:ext cx="64008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/>
              <a:t>Hoàng Minh Thanh (21C11029)</a:t>
            </a:r>
            <a:endParaRPr sz="20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/>
              <a:t>Nguyễn Thành Thái (21C110026)</a:t>
            </a:r>
            <a:endParaRPr sz="20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/>
              <a:t>Nguyễn Trần Khánh Nguyên (21C11017)</a:t>
            </a:r>
            <a:endParaRPr sz="20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/>
              <a:t>Lê Trọng Tài (21C11022)</a:t>
            </a:r>
            <a:endParaRPr sz="20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/>
              <a:t>Hoàng Ngọc Thạch (21C11025)</a:t>
            </a:r>
            <a:endParaRPr sz="20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sp>
        <p:nvSpPr>
          <p:cNvPr id="88" name="Google Shape;8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276600" y="6426275"/>
            <a:ext cx="758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">
                <a:solidFill>
                  <a:srgbClr val="222222"/>
                </a:solidFill>
                <a:highlight>
                  <a:srgbClr val="FFFFFF"/>
                </a:highlight>
              </a:rPr>
              <a:t>(*) </a:t>
            </a:r>
            <a:r>
              <a:rPr b="1" lang="en-US" sz="800">
                <a:solidFill>
                  <a:schemeClr val="dk1"/>
                </a:solidFill>
              </a:rPr>
              <a:t>The Big Book of Dashboards Visualizing Your Data Using Real-World Business Scenarios by Steve Wexler Jeffrey Shaffer Andy Cotgreave (z-lib.org)</a:t>
            </a:r>
            <a:endParaRPr b="1" sz="200"/>
          </a:p>
        </p:txBody>
      </p:sp>
      <p:sp>
        <p:nvSpPr>
          <p:cNvPr id="90" name="Google Shape;90;p1"/>
          <p:cNvSpPr txBox="1"/>
          <p:nvPr/>
        </p:nvSpPr>
        <p:spPr>
          <a:xfrm>
            <a:off x="6105475" y="43063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Team 15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b6a6fdb12_1_251"/>
          <p:cNvSpPr txBox="1"/>
          <p:nvPr>
            <p:ph type="ctrTitle"/>
          </p:nvPr>
        </p:nvSpPr>
        <p:spPr>
          <a:xfrm>
            <a:off x="1229050" y="2099975"/>
            <a:ext cx="6944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2. Do Self-Attentions act like Convs?</a:t>
            </a:r>
            <a:endParaRPr/>
          </a:p>
        </p:txBody>
      </p:sp>
      <p:sp>
        <p:nvSpPr>
          <p:cNvPr id="161" name="Google Shape;161;g13b6a6fdb12_1_25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/>
          <p:nvPr>
            <p:ph type="title"/>
          </p:nvPr>
        </p:nvSpPr>
        <p:spPr>
          <a:xfrm>
            <a:off x="1324250" y="0"/>
            <a:ext cx="77565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/>
              <a:t>2. Do Self-Attentions Act Like Convs?</a:t>
            </a:r>
            <a:endParaRPr sz="3000"/>
          </a:p>
        </p:txBody>
      </p:sp>
      <p:sp>
        <p:nvSpPr>
          <p:cNvPr id="167" name="Google Shape;167;p4"/>
          <p:cNvSpPr txBox="1"/>
          <p:nvPr>
            <p:ph type="title"/>
          </p:nvPr>
        </p:nvSpPr>
        <p:spPr>
          <a:xfrm>
            <a:off x="1324250" y="966900"/>
            <a:ext cx="5935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MSA (Multi-head self-attention)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Convs (CNN); Resnet</a:t>
            </a:r>
            <a:endParaRPr sz="2800"/>
          </a:p>
        </p:txBody>
      </p:sp>
      <p:sp>
        <p:nvSpPr>
          <p:cNvPr id="168" name="Google Shape;168;p4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273" y="2781437"/>
            <a:ext cx="4859500" cy="33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ab47b02dd_1_16"/>
          <p:cNvSpPr txBox="1"/>
          <p:nvPr>
            <p:ph type="title"/>
          </p:nvPr>
        </p:nvSpPr>
        <p:spPr>
          <a:xfrm>
            <a:off x="647250" y="1222475"/>
            <a:ext cx="81978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MSAs and Convs are complementary</a:t>
            </a:r>
            <a:endParaRPr sz="3200"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MSAs are </a:t>
            </a:r>
            <a:r>
              <a:rPr b="1" lang="en-US" sz="3200"/>
              <a:t>low-pass</a:t>
            </a:r>
            <a:r>
              <a:rPr lang="en-US" sz="3200"/>
              <a:t> filters, but Convs are </a:t>
            </a:r>
            <a:r>
              <a:rPr b="1" lang="en-US" sz="3200"/>
              <a:t>high-pass</a:t>
            </a:r>
            <a:r>
              <a:rPr lang="en-US" sz="3200"/>
              <a:t> filters</a:t>
            </a:r>
            <a:endParaRPr sz="3200"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MSAs aggregate feature maps, but Convs do not</a:t>
            </a:r>
            <a:endParaRPr sz="3200"/>
          </a:p>
        </p:txBody>
      </p:sp>
      <p:sp>
        <p:nvSpPr>
          <p:cNvPr id="175" name="Google Shape;175;g13ab47b02dd_1_16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g13ab47b02dd_1_16"/>
          <p:cNvSpPr txBox="1"/>
          <p:nvPr>
            <p:ph type="title"/>
          </p:nvPr>
        </p:nvSpPr>
        <p:spPr>
          <a:xfrm>
            <a:off x="1324250" y="0"/>
            <a:ext cx="77565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/>
              <a:t>2. Do Self-Attentions Act Like Convs?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a37ec2a3c_0_4"/>
          <p:cNvSpPr txBox="1"/>
          <p:nvPr>
            <p:ph type="title"/>
          </p:nvPr>
        </p:nvSpPr>
        <p:spPr>
          <a:xfrm>
            <a:off x="1378424" y="-150153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 and High pass filters</a:t>
            </a:r>
            <a:endParaRPr/>
          </a:p>
        </p:txBody>
      </p:sp>
      <p:sp>
        <p:nvSpPr>
          <p:cNvPr id="183" name="Google Shape;183;g13a37ec2a3c_0_4"/>
          <p:cNvSpPr txBox="1"/>
          <p:nvPr>
            <p:ph idx="1" type="body"/>
          </p:nvPr>
        </p:nvSpPr>
        <p:spPr>
          <a:xfrm>
            <a:off x="935913" y="4110447"/>
            <a:ext cx="7750800" cy="181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Images in frequency domain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Fourier transform is used to convert them into </a:t>
            </a:r>
            <a:r>
              <a:rPr lang="en-US" sz="2000"/>
              <a:t>f</a:t>
            </a:r>
            <a:r>
              <a:rPr lang="en-US" sz="2000"/>
              <a:t>requency domain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MSAs &gt; low-pass &gt; </a:t>
            </a:r>
            <a:r>
              <a:rPr b="1" lang="en-US" sz="2000"/>
              <a:t>Smooth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Convs &gt; high-pass</a:t>
            </a:r>
            <a:r>
              <a:rPr b="1" lang="en-US" sz="2000"/>
              <a:t> </a:t>
            </a:r>
            <a:r>
              <a:rPr lang="en-US" sz="2000"/>
              <a:t>&gt; </a:t>
            </a:r>
            <a:r>
              <a:rPr b="1" lang="en-US" sz="2000"/>
              <a:t>Edge</a:t>
            </a:r>
            <a:endParaRPr b="1" sz="2000"/>
          </a:p>
        </p:txBody>
      </p:sp>
      <p:sp>
        <p:nvSpPr>
          <p:cNvPr id="184" name="Google Shape;184;g13a37ec2a3c_0_4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Google Shape;185;g13a37ec2a3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725" y="589288"/>
            <a:ext cx="48291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3a37ec2a3c_0_4"/>
          <p:cNvSpPr txBox="1"/>
          <p:nvPr/>
        </p:nvSpPr>
        <p:spPr>
          <a:xfrm>
            <a:off x="2396725" y="3494850"/>
            <a:ext cx="57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Figure 2.1 </a:t>
            </a:r>
            <a:r>
              <a:rPr lang="en-US"/>
              <a:t>MSAs (gray area) generally reduce the high-frequency component of feature map, and MLPs (white area) amplify it.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6a6fdb12_0_13"/>
          <p:cNvSpPr txBox="1"/>
          <p:nvPr>
            <p:ph type="title"/>
          </p:nvPr>
        </p:nvSpPr>
        <p:spPr>
          <a:xfrm>
            <a:off x="1378424" y="-69578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 and High pass filters</a:t>
            </a:r>
            <a:endParaRPr/>
          </a:p>
        </p:txBody>
      </p:sp>
      <p:sp>
        <p:nvSpPr>
          <p:cNvPr id="193" name="Google Shape;193;g13b6a6fdb12_0_13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g13b6a6fdb1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63" y="969225"/>
            <a:ext cx="8307627" cy="4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3b6a6fdb12_0_13"/>
          <p:cNvSpPr txBox="1"/>
          <p:nvPr/>
        </p:nvSpPr>
        <p:spPr>
          <a:xfrm>
            <a:off x="2104350" y="5573375"/>
            <a:ext cx="577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Figure 2.2 </a:t>
            </a:r>
            <a:r>
              <a:rPr lang="en-US"/>
              <a:t>Low-frequency signals and the high-frequency signals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each correspond to the shape and the texture of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a37ec2a3c_0_12"/>
          <p:cNvSpPr txBox="1"/>
          <p:nvPr>
            <p:ph type="title"/>
          </p:nvPr>
        </p:nvSpPr>
        <p:spPr>
          <a:xfrm>
            <a:off x="1378425" y="42625"/>
            <a:ext cx="7308300" cy="110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MSAs aggregate feature maps,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but Convs do not</a:t>
            </a:r>
            <a:endParaRPr sz="3000"/>
          </a:p>
        </p:txBody>
      </p:sp>
      <p:sp>
        <p:nvSpPr>
          <p:cNvPr id="202" name="Google Shape;202;g13a37ec2a3c_0_1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g13a37ec2a3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475" y="1094625"/>
            <a:ext cx="7308299" cy="2601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3a37ec2a3c_0_12"/>
          <p:cNvSpPr txBox="1"/>
          <p:nvPr>
            <p:ph idx="1" type="body"/>
          </p:nvPr>
        </p:nvSpPr>
        <p:spPr>
          <a:xfrm>
            <a:off x="676575" y="4180897"/>
            <a:ext cx="8204100" cy="209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500"/>
              <a:t>Since MSAs average feature maps, they  will reduce variance of feature map points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500"/>
              <a:t>M</a:t>
            </a:r>
            <a:r>
              <a:rPr lang="en-US" sz="2500"/>
              <a:t>easuring the variance of feature maps from NN layers to demonstrate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5" name="Google Shape;205;g13a37ec2a3c_0_12"/>
          <p:cNvSpPr txBox="1"/>
          <p:nvPr/>
        </p:nvSpPr>
        <p:spPr>
          <a:xfrm>
            <a:off x="1995125" y="3565300"/>
            <a:ext cx="586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Figure 2</a:t>
            </a:r>
            <a:r>
              <a:rPr lang="en-US"/>
              <a:t>.3 </a:t>
            </a:r>
            <a:r>
              <a:rPr lang="en-US"/>
              <a:t>This figure indicates that MSAs in ViT tend to reduce the variance; conversely, Convs in ResNet and MLPs in ViT increase it.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b6a6fdb12_0_2"/>
          <p:cNvSpPr txBox="1"/>
          <p:nvPr>
            <p:ph type="title"/>
          </p:nvPr>
        </p:nvSpPr>
        <p:spPr>
          <a:xfrm>
            <a:off x="1378425" y="42625"/>
            <a:ext cx="7308300" cy="110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MSAs aggregate feature maps,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but Convs do not</a:t>
            </a:r>
            <a:endParaRPr sz="3000"/>
          </a:p>
        </p:txBody>
      </p:sp>
      <p:sp>
        <p:nvSpPr>
          <p:cNvPr id="212" name="Google Shape;212;g13b6a6fdb12_0_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g13b6a6fdb12_0_2"/>
          <p:cNvSpPr txBox="1"/>
          <p:nvPr>
            <p:ph idx="1" type="body"/>
          </p:nvPr>
        </p:nvSpPr>
        <p:spPr>
          <a:xfrm>
            <a:off x="676575" y="1903826"/>
            <a:ext cx="8230800" cy="326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500"/>
              <a:t>Can improve the predictive performance of ResNet by inserting MSAs at the end of each stage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n-US" sz="2500"/>
              <a:t>Furthermore, also can improve the performance by using MSAs with a large number of heads in late stages.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b6a6fdb12_1_271"/>
          <p:cNvSpPr txBox="1"/>
          <p:nvPr>
            <p:ph type="ctrTitle"/>
          </p:nvPr>
        </p:nvSpPr>
        <p:spPr>
          <a:xfrm>
            <a:off x="1229050" y="2099975"/>
            <a:ext cx="6944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3. How can we harmonize MSAs with Convs?</a:t>
            </a:r>
            <a:endParaRPr/>
          </a:p>
        </p:txBody>
      </p:sp>
      <p:sp>
        <p:nvSpPr>
          <p:cNvPr id="219" name="Google Shape;219;g13b6a6fdb12_1_27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b6a6fdb12_1_560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g13b6a6fdb12_1_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0" y="1790600"/>
            <a:ext cx="76200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b6a6fdb12_1_192"/>
          <p:cNvSpPr txBox="1"/>
          <p:nvPr>
            <p:ph type="title"/>
          </p:nvPr>
        </p:nvSpPr>
        <p:spPr>
          <a:xfrm>
            <a:off x="1378425" y="42625"/>
            <a:ext cx="77655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Self-Attention?</a:t>
            </a:r>
            <a:endParaRPr sz="3000"/>
          </a:p>
        </p:txBody>
      </p:sp>
      <p:sp>
        <p:nvSpPr>
          <p:cNvPr id="232" name="Google Shape;232;g13b6a6fdb12_1_19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g13b6a6fdb12_1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75" y="1009825"/>
            <a:ext cx="3416175" cy="22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3b6a6fdb12_1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375" y="1410425"/>
            <a:ext cx="2597625" cy="1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3b6a6fdb12_1_192"/>
          <p:cNvPicPr preferRelativeResize="0"/>
          <p:nvPr/>
        </p:nvPicPr>
        <p:blipFill rotWithShape="1">
          <a:blip r:embed="rId4">
            <a:alphaModFix/>
          </a:blip>
          <a:srcRect b="0" l="0" r="0" t="30531"/>
          <a:stretch/>
        </p:blipFill>
        <p:spPr>
          <a:xfrm>
            <a:off x="6487375" y="3133550"/>
            <a:ext cx="2597625" cy="12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3b6a6fdb12_1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00" y="3534249"/>
            <a:ext cx="5709317" cy="223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3b6a6fdb12_1_192"/>
          <p:cNvSpPr/>
          <p:nvPr/>
        </p:nvSpPr>
        <p:spPr>
          <a:xfrm>
            <a:off x="6031825" y="1999125"/>
            <a:ext cx="455522" cy="2159698"/>
          </a:xfrm>
          <a:custGeom>
            <a:rect b="b" l="l" r="r" t="t"/>
            <a:pathLst>
              <a:path extrusionOk="0" h="88097" w="8670">
                <a:moveTo>
                  <a:pt x="6880" y="0"/>
                </a:moveTo>
                <a:cubicBezTo>
                  <a:pt x="6880" y="6625"/>
                  <a:pt x="8014" y="30858"/>
                  <a:pt x="6880" y="39751"/>
                </a:cubicBezTo>
                <a:cubicBezTo>
                  <a:pt x="5746" y="48644"/>
                  <a:pt x="374" y="50076"/>
                  <a:pt x="75" y="53359"/>
                </a:cubicBezTo>
                <a:cubicBezTo>
                  <a:pt x="-223" y="56642"/>
                  <a:pt x="3657" y="53657"/>
                  <a:pt x="5089" y="59447"/>
                </a:cubicBezTo>
                <a:cubicBezTo>
                  <a:pt x="6522" y="65237"/>
                  <a:pt x="8073" y="83322"/>
                  <a:pt x="8670" y="8809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Google Shape;238;g13b6a6fdb12_1_192"/>
          <p:cNvSpPr/>
          <p:nvPr/>
        </p:nvSpPr>
        <p:spPr>
          <a:xfrm>
            <a:off x="5926100" y="3129200"/>
            <a:ext cx="3097800" cy="2997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bf8c0a6a4_1_0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Vision Transfomer</a:t>
            </a:r>
            <a:endParaRPr/>
          </a:p>
        </p:txBody>
      </p:sp>
      <p:sp>
        <p:nvSpPr>
          <p:cNvPr id="97" name="Google Shape;97;g13bf8c0a6a4_1_0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g13bf8c0a6a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29451"/>
            <a:ext cx="9144000" cy="4399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 txBox="1"/>
          <p:nvPr>
            <p:ph type="title"/>
          </p:nvPr>
        </p:nvSpPr>
        <p:spPr>
          <a:xfrm>
            <a:off x="1638075" y="42625"/>
            <a:ext cx="77655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/>
              <a:t>Convolution vs Self-attention</a:t>
            </a:r>
            <a:endParaRPr sz="3000"/>
          </a:p>
        </p:txBody>
      </p:sp>
      <p:sp>
        <p:nvSpPr>
          <p:cNvPr id="244" name="Google Shape;244;p14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75" y="2082223"/>
            <a:ext cx="3078875" cy="29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 txBox="1"/>
          <p:nvPr>
            <p:ph type="title"/>
          </p:nvPr>
        </p:nvSpPr>
        <p:spPr>
          <a:xfrm>
            <a:off x="1387550" y="1387925"/>
            <a:ext cx="2133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/>
              <a:t>Convolution</a:t>
            </a:r>
            <a:endParaRPr sz="2500"/>
          </a:p>
        </p:txBody>
      </p:sp>
      <p:pic>
        <p:nvPicPr>
          <p:cNvPr id="247" name="Google Shape;2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500" y="1967625"/>
            <a:ext cx="2667974" cy="28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4"/>
          <p:cNvSpPr txBox="1"/>
          <p:nvPr>
            <p:ph type="title"/>
          </p:nvPr>
        </p:nvSpPr>
        <p:spPr>
          <a:xfrm>
            <a:off x="6267125" y="1438875"/>
            <a:ext cx="2133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/>
              <a:t>Self-Attention</a:t>
            </a:r>
            <a:endParaRPr sz="2500"/>
          </a:p>
        </p:txBody>
      </p:sp>
      <p:pic>
        <p:nvPicPr>
          <p:cNvPr id="249" name="Google Shape;24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725" y="4945575"/>
            <a:ext cx="3911025" cy="7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00" y="5008250"/>
            <a:ext cx="3798164" cy="7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b6a6fdb12_1_38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of Swin Transformer</a:t>
            </a:r>
            <a:endParaRPr/>
          </a:p>
        </p:txBody>
      </p:sp>
      <p:sp>
        <p:nvSpPr>
          <p:cNvPr id="257" name="Google Shape;257;g13b6a6fdb12_1_38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g13b6a6fdb12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2435"/>
            <a:ext cx="9143998" cy="399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b6a6fdb12_1_315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Multi-Stage NNs Have Representational Block Structures</a:t>
            </a:r>
            <a:endParaRPr/>
          </a:p>
        </p:txBody>
      </p:sp>
      <p:sp>
        <p:nvSpPr>
          <p:cNvPr id="265" name="Google Shape;265;g13b6a6fdb12_1_315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6" name="Google Shape;266;g13b6a6fdb12_1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2422"/>
            <a:ext cx="9143998" cy="4053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b6a6fdb12_1_322"/>
          <p:cNvSpPr txBox="1"/>
          <p:nvPr>
            <p:ph type="title"/>
          </p:nvPr>
        </p:nvSpPr>
        <p:spPr>
          <a:xfrm>
            <a:off x="1378500" y="77300"/>
            <a:ext cx="75468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Sự suy giảm độ chính xác có tính chu kỳ</a:t>
            </a:r>
            <a:endParaRPr sz="3200"/>
          </a:p>
        </p:txBody>
      </p:sp>
      <p:sp>
        <p:nvSpPr>
          <p:cNvPr id="273" name="Google Shape;273;g13b6a6fdb12_1_32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g13b6a6fdb12_1_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255"/>
            <a:ext cx="9143999" cy="4086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b6a6fdb12_1_354"/>
          <p:cNvSpPr txBox="1"/>
          <p:nvPr>
            <p:ph type="title"/>
          </p:nvPr>
        </p:nvSpPr>
        <p:spPr>
          <a:xfrm>
            <a:off x="1378500" y="77300"/>
            <a:ext cx="75468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Sự suy giảm độ chính xác có tính chu kỳ</a:t>
            </a:r>
            <a:endParaRPr sz="3200"/>
          </a:p>
        </p:txBody>
      </p:sp>
      <p:sp>
        <p:nvSpPr>
          <p:cNvPr id="281" name="Google Shape;281;g13b6a6fdb12_1_354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g13b6a6fdb12_1_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6900"/>
            <a:ext cx="8839201" cy="407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b6a6fdb12_1_362"/>
          <p:cNvSpPr txBox="1"/>
          <p:nvPr>
            <p:ph type="title"/>
          </p:nvPr>
        </p:nvSpPr>
        <p:spPr>
          <a:xfrm>
            <a:off x="1378500" y="77300"/>
            <a:ext cx="75468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Sự suy giảm độ chính xác có tính chu kỳ</a:t>
            </a:r>
            <a:endParaRPr sz="3200"/>
          </a:p>
        </p:txBody>
      </p:sp>
      <p:sp>
        <p:nvSpPr>
          <p:cNvPr id="289" name="Google Shape;289;g13b6a6fdb12_1_36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0" name="Google Shape;290;g13b6a6fdb12_1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4600"/>
            <a:ext cx="8839198" cy="386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b6a6fdb12_1_329"/>
          <p:cNvSpPr txBox="1"/>
          <p:nvPr>
            <p:ph type="title"/>
          </p:nvPr>
        </p:nvSpPr>
        <p:spPr>
          <a:xfrm>
            <a:off x="1378425" y="42625"/>
            <a:ext cx="76008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Alternating Pattern of Convs and MSAs</a:t>
            </a:r>
            <a:endParaRPr sz="3300"/>
          </a:p>
        </p:txBody>
      </p:sp>
      <p:sp>
        <p:nvSpPr>
          <p:cNvPr id="297" name="Google Shape;297;g13b6a6fdb12_1_329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g13b6a6fdb12_1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1792"/>
            <a:ext cx="9143998" cy="371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b6a6fdb12_1_340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Cách áp dụng MSA cho CNN để xây dựng mô hình khác</a:t>
            </a:r>
            <a:endParaRPr sz="3200"/>
          </a:p>
        </p:txBody>
      </p:sp>
      <p:sp>
        <p:nvSpPr>
          <p:cNvPr id="305" name="Google Shape;305;g13b6a6fdb12_1_340"/>
          <p:cNvSpPr txBox="1"/>
          <p:nvPr>
            <p:ph idx="1" type="body"/>
          </p:nvPr>
        </p:nvSpPr>
        <p:spPr>
          <a:xfrm>
            <a:off x="457200" y="1204408"/>
            <a:ext cx="8229600" cy="474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• </a:t>
            </a:r>
            <a:r>
              <a:rPr lang="en-US" sz="2400"/>
              <a:t>Thay thế luân phiên các khối Conv bằng các khối MSA từ phần cuối của mô hình CNN ban đầu.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• Nếu khối MSA được thêm vào không cải thiện hiệu suất dự đoán, hãy thay thế khối Conv nằm ở cuối giai đoạn trước đó bằng khối MSA.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• Sử dụng nhiều head hơn và nhiều hidden dimensions hơn cho các khối MSA trong giai đoạn cuối.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06" name="Google Shape;306;g13b6a6fdb12_1_340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b6a6fdb12_1_347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3" name="Google Shape;313;g13b6a6fdb12_1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2960"/>
            <a:ext cx="9143999" cy="447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b6a6fdb12_1_377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g13b6a6fdb12_1_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75" y="1279498"/>
            <a:ext cx="9144001" cy="444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bf8c0a6a4_1_7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g13bf8c0a6a4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4041"/>
            <a:ext cx="9143998" cy="4029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b6a6fdb12_1_385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g13b6a6fdb12_1_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0868"/>
            <a:ext cx="9143999" cy="4463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b6a6fdb12_1_39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g13b6a6fdb12_1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3619"/>
            <a:ext cx="9144000" cy="445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b6a6fdb12_1_400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g13b6a6fdb12_1_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75" y="1346138"/>
            <a:ext cx="9143998" cy="452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b6a6fdb12_1_407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g13b6a6fdb12_1_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3355"/>
            <a:ext cx="9144002" cy="438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b6a6fdb12_1_414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5" name="Google Shape;355;g13b6a6fdb12_1_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9057"/>
            <a:ext cx="9143999" cy="447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b6a6fdb12_1_421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2" name="Google Shape;362;g13b6a6fdb12_1_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9328"/>
            <a:ext cx="9143999" cy="450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b6a6fdb12_1_428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g13b6a6fdb12_1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75" y="1277620"/>
            <a:ext cx="9143998" cy="452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b6a6fdb12_1_435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g13b6a6fdb12_1_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1459"/>
            <a:ext cx="9143999" cy="443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b6a6fdb12_1_448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AlterNet Based on ResNet-50</a:t>
            </a:r>
            <a:endParaRPr/>
          </a:p>
        </p:txBody>
      </p:sp>
      <p:sp>
        <p:nvSpPr>
          <p:cNvPr id="383" name="Google Shape;383;g13b6a6fdb12_1_448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g13b6a6fdb12_1_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8594"/>
            <a:ext cx="9143999" cy="3100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b6a6fdb12_1_457"/>
          <p:cNvSpPr txBox="1"/>
          <p:nvPr>
            <p:ph type="title"/>
          </p:nvPr>
        </p:nvSpPr>
        <p:spPr>
          <a:xfrm>
            <a:off x="1378425" y="42625"/>
            <a:ext cx="76821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AlterNet Outperforms CNNs By Flattening Losses</a:t>
            </a:r>
            <a:endParaRPr sz="2500"/>
          </a:p>
        </p:txBody>
      </p:sp>
      <p:sp>
        <p:nvSpPr>
          <p:cNvPr id="391" name="Google Shape;391;g13b6a6fdb12_1_457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2" name="Google Shape;392;g13b6a6fdb12_1_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2222"/>
            <a:ext cx="8839202" cy="451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bf8c0a6a4_1_13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do Vision Transformer work?</a:t>
            </a:r>
            <a:endParaRPr/>
          </a:p>
        </p:txBody>
      </p:sp>
      <p:sp>
        <p:nvSpPr>
          <p:cNvPr id="112" name="Google Shape;112;g13bf8c0a6a4_1_13"/>
          <p:cNvSpPr txBox="1"/>
          <p:nvPr>
            <p:ph idx="1" type="body"/>
          </p:nvPr>
        </p:nvSpPr>
        <p:spPr>
          <a:xfrm>
            <a:off x="457200" y="1204408"/>
            <a:ext cx="8229600" cy="47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00A8E3"/>
                </a:solidFill>
              </a:rPr>
              <a:t>1. What properties of MSAs do we need to improve optimization?</a:t>
            </a:r>
            <a:endParaRPr b="1" sz="2200">
              <a:solidFill>
                <a:srgbClr val="00A8E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00A8E3"/>
                </a:solidFill>
              </a:rPr>
              <a:t>2. Do Self-Attentions act like Conv?</a:t>
            </a:r>
            <a:endParaRPr b="1" sz="2200">
              <a:solidFill>
                <a:srgbClr val="00A8E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2200">
                <a:solidFill>
                  <a:srgbClr val="00A8E3"/>
                </a:solidFill>
              </a:rPr>
              <a:t>3. How can we harmonize MSAs with Convs?</a:t>
            </a:r>
            <a:endParaRPr b="1" sz="2200">
              <a:solidFill>
                <a:srgbClr val="00A8E3"/>
              </a:solidFill>
            </a:endParaRPr>
          </a:p>
        </p:txBody>
      </p:sp>
      <p:sp>
        <p:nvSpPr>
          <p:cNvPr id="113" name="Google Shape;113;g13bf8c0a6a4_1_13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13bf8c0a6a4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275" y="2933655"/>
            <a:ext cx="9144002" cy="392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b6a6fdb12_1_473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99" name="Google Shape;399;g13b6a6fdb12_1_473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g13b6a6fdb12_1_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7855"/>
            <a:ext cx="9144001" cy="3782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b6a6fdb12_1_481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g13b6a6fdb12_1_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1075"/>
            <a:ext cx="9206750" cy="51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b6a6fdb12_1_286"/>
          <p:cNvSpPr txBox="1"/>
          <p:nvPr>
            <p:ph type="ctrTitle"/>
          </p:nvPr>
        </p:nvSpPr>
        <p:spPr>
          <a:xfrm>
            <a:off x="1229050" y="2099975"/>
            <a:ext cx="6944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4. Experiment</a:t>
            </a:r>
            <a:endParaRPr/>
          </a:p>
        </p:txBody>
      </p:sp>
      <p:sp>
        <p:nvSpPr>
          <p:cNvPr id="413" name="Google Shape;413;g13b6a6fdb12_1_28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7d4729ac9_0_1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4. Experiment Results - Statements </a:t>
            </a:r>
            <a:endParaRPr sz="3200"/>
          </a:p>
        </p:txBody>
      </p:sp>
      <p:sp>
        <p:nvSpPr>
          <p:cNvPr id="419" name="Google Shape;419;g137d4729ac9_0_1"/>
          <p:cNvSpPr txBox="1"/>
          <p:nvPr>
            <p:ph type="title"/>
          </p:nvPr>
        </p:nvSpPr>
        <p:spPr>
          <a:xfrm>
            <a:off x="583975" y="1009825"/>
            <a:ext cx="8498400" cy="5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Training</a:t>
            </a:r>
            <a:r>
              <a:rPr lang="en-US" sz="2400"/>
              <a:t> NN need minimizes of highly non-convex loss func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Lead-out MSAs not only generalized Convs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spatial smoothings that complement Convs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ensembling feature map points and flattening the loss landscape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preserve the architectures of Conv and MSA blocks =&gt; in AlterNet (harmonize)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=&gt; backbone for vision task, improve results predict</a:t>
            </a:r>
            <a:endParaRPr sz="2400"/>
          </a:p>
        </p:txBody>
      </p:sp>
      <p:sp>
        <p:nvSpPr>
          <p:cNvPr id="420" name="Google Shape;420;g137d4729ac9_0_1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a37ec2a3c_8_0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4. Experiment Results - Setup Env </a:t>
            </a:r>
            <a:endParaRPr sz="3200"/>
          </a:p>
        </p:txBody>
      </p:sp>
      <p:sp>
        <p:nvSpPr>
          <p:cNvPr id="426" name="Google Shape;426;g13a37ec2a3c_8_0"/>
          <p:cNvSpPr txBox="1"/>
          <p:nvPr>
            <p:ph type="title"/>
          </p:nvPr>
        </p:nvSpPr>
        <p:spPr>
          <a:xfrm>
            <a:off x="583975" y="1009825"/>
            <a:ext cx="8498400" cy="5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Two sets of machines for CIFAR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Intel Xeon W2123, 32GB, GeForce RTX2080Ti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4 Intel Intel Broadwell, 15GB, NVIDIA T4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ImageNet 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AMD Ryzen Threadripper 3960X 24-Core, 256GB, GeForce RTX 2080 Ti</a:t>
            </a:r>
            <a:endParaRPr sz="2800"/>
          </a:p>
        </p:txBody>
      </p:sp>
      <p:sp>
        <p:nvSpPr>
          <p:cNvPr id="427" name="Google Shape;427;g13a37ec2a3c_8_0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a37ec2a3c_9_22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4. Experiment Results - Setup Env </a:t>
            </a:r>
            <a:endParaRPr sz="3200"/>
          </a:p>
        </p:txBody>
      </p:sp>
      <p:sp>
        <p:nvSpPr>
          <p:cNvPr id="433" name="Google Shape;433;g13a37ec2a3c_9_22"/>
          <p:cNvSpPr txBox="1"/>
          <p:nvPr>
            <p:ph type="title"/>
          </p:nvPr>
        </p:nvSpPr>
        <p:spPr>
          <a:xfrm>
            <a:off x="583975" y="1009825"/>
            <a:ext cx="8498400" cy="5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Train NN configs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cross-entropy (NLL) loss and AdamW optimizer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initial learning rate of 1.25 × 10</a:t>
            </a:r>
            <a:r>
              <a:rPr baseline="30000" lang="en-US" sz="2400"/>
              <a:t>−4</a:t>
            </a:r>
            <a:endParaRPr baseline="30000"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weight decay of 5 × 10</a:t>
            </a:r>
            <a:r>
              <a:rPr baseline="30000" lang="en-US" sz="2400"/>
              <a:t>−2</a:t>
            </a:r>
            <a:endParaRPr baseline="30000"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batch size of 96 on CIFAR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batch size of 128 on ImageNet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strong data augmentations—such as RandAugment RandomErasing (resize, crop, erasing, mixup…)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Vision Transformers are based on Wightman (2019) and Wang (2021). </a:t>
            </a:r>
            <a:endParaRPr sz="2400"/>
          </a:p>
        </p:txBody>
      </p:sp>
      <p:sp>
        <p:nvSpPr>
          <p:cNvPr id="434" name="Google Shape;434;g13a37ec2a3c_9_2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a37ec2a3c_9_54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4. Experiment Results - Statements </a:t>
            </a:r>
            <a:endParaRPr sz="3200"/>
          </a:p>
        </p:txBody>
      </p:sp>
      <p:sp>
        <p:nvSpPr>
          <p:cNvPr id="440" name="Google Shape;440;g13a37ec2a3c_9_54"/>
          <p:cNvSpPr txBox="1"/>
          <p:nvPr>
            <p:ph type="title"/>
          </p:nvPr>
        </p:nvSpPr>
        <p:spPr>
          <a:xfrm>
            <a:off x="583975" y="1009825"/>
            <a:ext cx="8498400" cy="5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Training NN need minimizes of highly non-convex loss func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Lead-out MSAs not only generalized Convs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spatial smoothings that complement Convs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ensembling feature map points and flattening the loss landscape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preserve the architectures of Conv and MSA blocks =&gt; in AlterNet (harmonize)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=&gt; backbone for vision task, improve results predict</a:t>
            </a:r>
            <a:endParaRPr sz="2400"/>
          </a:p>
        </p:txBody>
      </p:sp>
      <p:sp>
        <p:nvSpPr>
          <p:cNvPr id="441" name="Google Shape;441;g13a37ec2a3c_9_54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a37ec2a3c_9_4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4. Experiment Results - </a:t>
            </a:r>
            <a:r>
              <a:rPr lang="en-US" sz="3200"/>
              <a:t>Compare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447" name="Google Shape;447;g13a37ec2a3c_9_4"/>
          <p:cNvSpPr txBox="1"/>
          <p:nvPr>
            <p:ph type="title"/>
          </p:nvPr>
        </p:nvSpPr>
        <p:spPr>
          <a:xfrm>
            <a:off x="583975" y="1009825"/>
            <a:ext cx="8498400" cy="5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48" name="Google Shape;448;g13a37ec2a3c_9_4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9" name="Google Shape;449;g13a37ec2a3c_9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75" y="3736654"/>
            <a:ext cx="9144000" cy="293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3a37ec2a3c_9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784" y="839500"/>
            <a:ext cx="4408400" cy="29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a37ec2a3c_9_34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4. Experiment Results - Setup Env </a:t>
            </a:r>
            <a:endParaRPr sz="3200"/>
          </a:p>
        </p:txBody>
      </p:sp>
      <p:sp>
        <p:nvSpPr>
          <p:cNvPr id="456" name="Google Shape;456;g13a37ec2a3c_9_34"/>
          <p:cNvSpPr txBox="1"/>
          <p:nvPr>
            <p:ph type="title"/>
          </p:nvPr>
        </p:nvSpPr>
        <p:spPr>
          <a:xfrm>
            <a:off x="583975" y="1009825"/>
            <a:ext cx="8498400" cy="5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57" name="Google Shape;457;g13a37ec2a3c_9_34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8" name="Google Shape;458;g13a37ec2a3c_9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650" y="781225"/>
            <a:ext cx="3820075" cy="28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a37ec2a3c_9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025" y="877463"/>
            <a:ext cx="28956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3a37ec2a3c_9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50" y="3371250"/>
            <a:ext cx="6014276" cy="34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3a37ec2a3c_9_34"/>
          <p:cNvPicPr preferRelativeResize="0"/>
          <p:nvPr/>
        </p:nvPicPr>
        <p:blipFill rotWithShape="1">
          <a:blip r:embed="rId6">
            <a:alphaModFix/>
          </a:blip>
          <a:srcRect b="0" l="16240" r="0" t="0"/>
          <a:stretch/>
        </p:blipFill>
        <p:spPr>
          <a:xfrm>
            <a:off x="0" y="2240100"/>
            <a:ext cx="4347424" cy="12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a37ec2a3c_9_46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4. Experiment Results - </a:t>
            </a:r>
            <a:r>
              <a:rPr lang="en-US" sz="3200"/>
              <a:t>Compare</a:t>
            </a:r>
            <a:r>
              <a:rPr lang="en-US" sz="3200"/>
              <a:t> </a:t>
            </a:r>
            <a:endParaRPr sz="3200"/>
          </a:p>
        </p:txBody>
      </p:sp>
      <p:sp>
        <p:nvSpPr>
          <p:cNvPr id="467" name="Google Shape;467;g13a37ec2a3c_9_46"/>
          <p:cNvSpPr txBox="1"/>
          <p:nvPr>
            <p:ph type="title"/>
          </p:nvPr>
        </p:nvSpPr>
        <p:spPr>
          <a:xfrm>
            <a:off x="583975" y="1009825"/>
            <a:ext cx="8498400" cy="54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</a:t>
            </a:r>
            <a:r>
              <a:rPr lang="en-US" sz="2800"/>
              <a:t>trong data augmentation for MSA training harms uncertainty calibration</a:t>
            </a:r>
            <a:endParaRPr sz="2800"/>
          </a:p>
        </p:txBody>
      </p:sp>
      <p:sp>
        <p:nvSpPr>
          <p:cNvPr id="468" name="Google Shape;468;g13a37ec2a3c_9_46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9" name="Google Shape;469;g13a37ec2a3c_9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00275"/>
            <a:ext cx="8958474" cy="370342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3a37ec2a3c_9_46"/>
          <p:cNvSpPr txBox="1"/>
          <p:nvPr/>
        </p:nvSpPr>
        <p:spPr>
          <a:xfrm>
            <a:off x="3333175" y="5905275"/>
            <a:ext cx="168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CIFAR-100</a:t>
            </a:r>
            <a:endParaRPr b="1"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1377950" y="42863"/>
            <a:ext cx="73089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20" name="Google Shape;120;p3"/>
          <p:cNvSpPr txBox="1"/>
          <p:nvPr>
            <p:ph type="title"/>
          </p:nvPr>
        </p:nvSpPr>
        <p:spPr>
          <a:xfrm>
            <a:off x="776650" y="1048350"/>
            <a:ext cx="80991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1. What properties of MSAs do we need to improve optimization?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2. Do Self-Attentions act like Conv?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3. How can we harmonize MSAs with Convs?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4. Experiment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5. Demo</a:t>
            </a:r>
            <a:endParaRPr sz="2800"/>
          </a:p>
        </p:txBody>
      </p:sp>
      <p:sp>
        <p:nvSpPr>
          <p:cNvPr id="121" name="Google Shape;121;p3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b6a6fdb12_1_296"/>
          <p:cNvSpPr txBox="1"/>
          <p:nvPr>
            <p:ph type="ctrTitle"/>
          </p:nvPr>
        </p:nvSpPr>
        <p:spPr>
          <a:xfrm>
            <a:off x="1229050" y="2099975"/>
            <a:ext cx="6944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5</a:t>
            </a:r>
            <a:r>
              <a:rPr lang="en-US" sz="3700"/>
              <a:t>. Demo</a:t>
            </a:r>
            <a:endParaRPr/>
          </a:p>
        </p:txBody>
      </p:sp>
      <p:sp>
        <p:nvSpPr>
          <p:cNvPr id="476" name="Google Shape;476;g13b6a6fdb12_1_29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7d4729ac9_0_5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5. Demo</a:t>
            </a:r>
            <a:endParaRPr sz="3200"/>
          </a:p>
        </p:txBody>
      </p:sp>
      <p:sp>
        <p:nvSpPr>
          <p:cNvPr id="482" name="Google Shape;482;g137d4729ac9_0_5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g137d4729ac9_0_5"/>
          <p:cNvSpPr txBox="1"/>
          <p:nvPr>
            <p:ph type="title"/>
          </p:nvPr>
        </p:nvSpPr>
        <p:spPr>
          <a:xfrm>
            <a:off x="239575" y="1626050"/>
            <a:ext cx="1846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RESNET</a:t>
            </a:r>
            <a:endParaRPr sz="1800"/>
          </a:p>
        </p:txBody>
      </p:sp>
      <p:pic>
        <p:nvPicPr>
          <p:cNvPr id="484" name="Google Shape;484;g137d4729ac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250" y="1262300"/>
            <a:ext cx="2648775" cy="27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37d4729ac9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025" y="1549850"/>
            <a:ext cx="3934100" cy="23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37d4729ac9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8325" y="4011400"/>
            <a:ext cx="2592700" cy="26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37d4729ac9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6200" y="4448550"/>
            <a:ext cx="3718176" cy="227135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37d4729ac9_0_5"/>
          <p:cNvSpPr txBox="1"/>
          <p:nvPr>
            <p:ph type="title"/>
          </p:nvPr>
        </p:nvSpPr>
        <p:spPr>
          <a:xfrm>
            <a:off x="312100" y="4791625"/>
            <a:ext cx="1846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VIT</a:t>
            </a:r>
            <a:endParaRPr sz="1800"/>
          </a:p>
        </p:txBody>
      </p:sp>
      <p:sp>
        <p:nvSpPr>
          <p:cNvPr id="489" name="Google Shape;489;g137d4729ac9_0_5"/>
          <p:cNvSpPr txBox="1"/>
          <p:nvPr>
            <p:ph type="title"/>
          </p:nvPr>
        </p:nvSpPr>
        <p:spPr>
          <a:xfrm>
            <a:off x="3965700" y="230125"/>
            <a:ext cx="3431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Fourier Analysis</a:t>
            </a:r>
            <a:endParaRPr b="1"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b25b77f0d_0_7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5. Demo</a:t>
            </a:r>
            <a:endParaRPr sz="3200"/>
          </a:p>
        </p:txBody>
      </p:sp>
      <p:sp>
        <p:nvSpPr>
          <p:cNvPr id="495" name="Google Shape;495;g13b25b77f0d_0_7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6" name="Google Shape;496;g13b25b77f0d_0_7"/>
          <p:cNvSpPr txBox="1"/>
          <p:nvPr>
            <p:ph type="title"/>
          </p:nvPr>
        </p:nvSpPr>
        <p:spPr>
          <a:xfrm>
            <a:off x="801250" y="1009825"/>
            <a:ext cx="3431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Fourier Analysis</a:t>
            </a:r>
            <a:endParaRPr b="1" sz="1800"/>
          </a:p>
        </p:txBody>
      </p:sp>
      <p:pic>
        <p:nvPicPr>
          <p:cNvPr id="497" name="Google Shape;497;g13b25b77f0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75" y="1789525"/>
            <a:ext cx="7978101" cy="44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b25b77f0d_0_27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5. Demo</a:t>
            </a:r>
            <a:endParaRPr sz="3200"/>
          </a:p>
        </p:txBody>
      </p:sp>
      <p:sp>
        <p:nvSpPr>
          <p:cNvPr id="503" name="Google Shape;503;g13b25b77f0d_0_27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g13b25b77f0d_0_27"/>
          <p:cNvSpPr txBox="1"/>
          <p:nvPr>
            <p:ph type="title"/>
          </p:nvPr>
        </p:nvSpPr>
        <p:spPr>
          <a:xfrm>
            <a:off x="4355025" y="420850"/>
            <a:ext cx="3431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Featuremap Variance</a:t>
            </a:r>
            <a:endParaRPr b="1" sz="1800"/>
          </a:p>
        </p:txBody>
      </p:sp>
      <p:pic>
        <p:nvPicPr>
          <p:cNvPr id="505" name="Google Shape;505;g13b25b77f0d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800" y="1200550"/>
            <a:ext cx="4070201" cy="25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3b25b77f0d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600" y="3861225"/>
            <a:ext cx="4159866" cy="25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13b25b77f0d_0_27"/>
          <p:cNvSpPr txBox="1"/>
          <p:nvPr>
            <p:ph type="title"/>
          </p:nvPr>
        </p:nvSpPr>
        <p:spPr>
          <a:xfrm>
            <a:off x="239575" y="1626050"/>
            <a:ext cx="18468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ResNET</a:t>
            </a:r>
            <a:endParaRPr sz="1800"/>
          </a:p>
        </p:txBody>
      </p:sp>
      <p:sp>
        <p:nvSpPr>
          <p:cNvPr id="508" name="Google Shape;508;g13b25b77f0d_0_27"/>
          <p:cNvSpPr txBox="1"/>
          <p:nvPr>
            <p:ph type="title"/>
          </p:nvPr>
        </p:nvSpPr>
        <p:spPr>
          <a:xfrm>
            <a:off x="312100" y="4791625"/>
            <a:ext cx="1846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ViT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b25b77f0d_0_38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5. Demo</a:t>
            </a:r>
            <a:endParaRPr sz="3200"/>
          </a:p>
        </p:txBody>
      </p:sp>
      <p:sp>
        <p:nvSpPr>
          <p:cNvPr id="514" name="Google Shape;514;g13b25b77f0d_0_38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g13b25b77f0d_0_38"/>
          <p:cNvSpPr txBox="1"/>
          <p:nvPr>
            <p:ph type="title"/>
          </p:nvPr>
        </p:nvSpPr>
        <p:spPr>
          <a:xfrm>
            <a:off x="531725" y="1131863"/>
            <a:ext cx="3431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Featuremap Variance</a:t>
            </a:r>
            <a:endParaRPr b="1" sz="1800"/>
          </a:p>
        </p:txBody>
      </p:sp>
      <p:pic>
        <p:nvPicPr>
          <p:cNvPr id="516" name="Google Shape;516;g13b25b77f0d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" y="2033604"/>
            <a:ext cx="8612275" cy="365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b25b77f0d_0_20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/>
              <a:t>5. Demo</a:t>
            </a:r>
            <a:endParaRPr/>
          </a:p>
        </p:txBody>
      </p:sp>
      <p:sp>
        <p:nvSpPr>
          <p:cNvPr id="523" name="Google Shape;523;g13b25b77f0d_0_20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g13b25b77f0d_0_20"/>
          <p:cNvSpPr txBox="1"/>
          <p:nvPr>
            <p:ph type="title"/>
          </p:nvPr>
        </p:nvSpPr>
        <p:spPr>
          <a:xfrm>
            <a:off x="551700" y="1009813"/>
            <a:ext cx="3431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Common Corruptions</a:t>
            </a:r>
            <a:endParaRPr b="1" sz="1800"/>
          </a:p>
        </p:txBody>
      </p:sp>
      <p:pic>
        <p:nvPicPr>
          <p:cNvPr id="525" name="Google Shape;525;g13b25b77f0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425" y="1662400"/>
            <a:ext cx="6617575" cy="46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b68752d35_0_2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5. Demo</a:t>
            </a:r>
            <a:endParaRPr/>
          </a:p>
        </p:txBody>
      </p:sp>
      <p:sp>
        <p:nvSpPr>
          <p:cNvPr id="532" name="Google Shape;532;g13b68752d35_0_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g13b68752d35_0_2"/>
          <p:cNvSpPr txBox="1"/>
          <p:nvPr>
            <p:ph type="title"/>
          </p:nvPr>
        </p:nvSpPr>
        <p:spPr>
          <a:xfrm>
            <a:off x="551700" y="1009813"/>
            <a:ext cx="3431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Common Corruptions</a:t>
            </a:r>
            <a:endParaRPr b="1" sz="1800"/>
          </a:p>
        </p:txBody>
      </p:sp>
      <p:pic>
        <p:nvPicPr>
          <p:cNvPr id="534" name="Google Shape;534;g13b68752d3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712313"/>
            <a:ext cx="6705600" cy="453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b6a6fdb12_1_498"/>
          <p:cNvSpPr txBox="1"/>
          <p:nvPr>
            <p:ph type="title"/>
          </p:nvPr>
        </p:nvSpPr>
        <p:spPr>
          <a:xfrm>
            <a:off x="1378424" y="42622"/>
            <a:ext cx="7308300" cy="9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</a:t>
            </a:r>
            <a:endParaRPr/>
          </a:p>
        </p:txBody>
      </p:sp>
      <p:sp>
        <p:nvSpPr>
          <p:cNvPr id="541" name="Google Shape;541;g13b6a6fdb12_1_498"/>
          <p:cNvSpPr txBox="1"/>
          <p:nvPr>
            <p:ph idx="1" type="body"/>
          </p:nvPr>
        </p:nvSpPr>
        <p:spPr>
          <a:xfrm>
            <a:off x="457200" y="1204408"/>
            <a:ext cx="8229600" cy="474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Bản tóm tắt nội dung A4 </a:t>
            </a:r>
            <a:r>
              <a:rPr lang="en-US" sz="2400"/>
              <a:t>: 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https://www.figma.com/proto/nosufU0fha81EnQslSM6e5/How-Do-Vision-Transformers-Work?node-id=21%3A177&amp;scaling=min-zoom&amp;page-id=0%3A1&amp;hide-ui=1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Github :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https://github.com/hmthanh/how-vits-work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Report :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https://docs.google.com/document/d/1jZTbRF4kJoJIksyO5F91x_YoWmuBbMoS/edit?rtpof=true&amp;sd=true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42" name="Google Shape;542;g13b6a6fdb12_1_498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b6a6fdb12_1_301"/>
          <p:cNvSpPr txBox="1"/>
          <p:nvPr>
            <p:ph type="ctrTitle"/>
          </p:nvPr>
        </p:nvSpPr>
        <p:spPr>
          <a:xfrm>
            <a:off x="1085525" y="2189500"/>
            <a:ext cx="6944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Q &amp; A</a:t>
            </a:r>
            <a:endParaRPr sz="8000"/>
          </a:p>
        </p:txBody>
      </p:sp>
      <p:sp>
        <p:nvSpPr>
          <p:cNvPr id="548" name="Google Shape;548;g13b6a6fdb12_1_30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b6a6fdb12_1_221"/>
          <p:cNvSpPr txBox="1"/>
          <p:nvPr>
            <p:ph type="ctrTitle"/>
          </p:nvPr>
        </p:nvSpPr>
        <p:spPr>
          <a:xfrm>
            <a:off x="1229050" y="2099975"/>
            <a:ext cx="6944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1. What properties of MSAs do we need to improve optimization?</a:t>
            </a:r>
            <a:endParaRPr/>
          </a:p>
        </p:txBody>
      </p:sp>
      <p:sp>
        <p:nvSpPr>
          <p:cNvPr id="127" name="Google Shape;127;g13b6a6fdb12_1_2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type="title"/>
          </p:nvPr>
        </p:nvSpPr>
        <p:spPr>
          <a:xfrm>
            <a:off x="1377950" y="42863"/>
            <a:ext cx="73089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1. What properties of MSAs do we need to improve optimization?</a:t>
            </a:r>
            <a:endParaRPr sz="3200"/>
          </a:p>
        </p:txBody>
      </p:sp>
      <p:sp>
        <p:nvSpPr>
          <p:cNvPr id="133" name="Google Shape;133;p15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450" y="1522686"/>
            <a:ext cx="6993100" cy="420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/>
        </p:nvSpPr>
        <p:spPr>
          <a:xfrm>
            <a:off x="2088875" y="5837400"/>
            <a:ext cx="58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Hình </a:t>
            </a:r>
            <a:r>
              <a:rPr lang="en-US"/>
              <a:t>1.1</a:t>
            </a:r>
            <a:r>
              <a:rPr lang="en-US"/>
              <a:t> Ảnh so sánh l</a:t>
            </a:r>
            <a:r>
              <a:rPr lang="en-US"/>
              <a:t>oss landscape </a:t>
            </a:r>
            <a:r>
              <a:rPr lang="en-US"/>
              <a:t>của </a:t>
            </a:r>
            <a:r>
              <a:rPr lang="en-US"/>
              <a:t>ResNet </a:t>
            </a:r>
            <a:r>
              <a:rPr lang="en-US"/>
              <a:t>và </a:t>
            </a:r>
            <a:r>
              <a:rPr lang="en-US"/>
              <a:t>ViT model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419675" y="1249500"/>
            <a:ext cx="60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MSAs làm phẳng không gian hàm loss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a37ec2a3c_3_2"/>
          <p:cNvSpPr txBox="1"/>
          <p:nvPr>
            <p:ph type="title"/>
          </p:nvPr>
        </p:nvSpPr>
        <p:spPr>
          <a:xfrm>
            <a:off x="1377950" y="42863"/>
            <a:ext cx="73089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1. What properties of MSAs do we need to improve optimization?</a:t>
            </a:r>
            <a:endParaRPr sz="3200"/>
          </a:p>
        </p:txBody>
      </p:sp>
      <p:sp>
        <p:nvSpPr>
          <p:cNvPr id="142" name="Google Shape;142;g13a37ec2a3c_3_2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g13a37ec2a3c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1767138"/>
            <a:ext cx="879157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3a37ec2a3c_3_2"/>
          <p:cNvSpPr txBox="1"/>
          <p:nvPr/>
        </p:nvSpPr>
        <p:spPr>
          <a:xfrm>
            <a:off x="419675" y="1249500"/>
            <a:ext cx="598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ViT không bị overfit trên dataset nhỏ</a:t>
            </a:r>
            <a:endParaRPr b="1" sz="1800"/>
          </a:p>
        </p:txBody>
      </p:sp>
      <p:sp>
        <p:nvSpPr>
          <p:cNvPr id="145" name="Google Shape;145;g13a37ec2a3c_3_2"/>
          <p:cNvSpPr txBox="1"/>
          <p:nvPr/>
        </p:nvSpPr>
        <p:spPr>
          <a:xfrm>
            <a:off x="1641650" y="5303300"/>
            <a:ext cx="72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Hình 1.2 Biểu đồ so sánh error và train loss của các model trên dataset CIFAR-100 [1]</a:t>
            </a:r>
            <a:endParaRPr/>
          </a:p>
        </p:txBody>
      </p:sp>
      <p:sp>
        <p:nvSpPr>
          <p:cNvPr id="146" name="Google Shape;146;g13a37ec2a3c_3_2"/>
          <p:cNvSpPr txBox="1"/>
          <p:nvPr/>
        </p:nvSpPr>
        <p:spPr>
          <a:xfrm>
            <a:off x="276600" y="6426275"/>
            <a:ext cx="758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[1]: (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CIFAR-100) 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Krizhevsky, Alex, and Geoffrey Hinton. "Learning multiple layers of features from tiny images." (2009): 7.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a37ec2a3c_3_11"/>
          <p:cNvSpPr txBox="1"/>
          <p:nvPr>
            <p:ph type="title"/>
          </p:nvPr>
        </p:nvSpPr>
        <p:spPr>
          <a:xfrm>
            <a:off x="1377950" y="42863"/>
            <a:ext cx="73089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1. What properties of MSAs do we need to improve optimization?</a:t>
            </a:r>
            <a:endParaRPr sz="3200"/>
          </a:p>
        </p:txBody>
      </p:sp>
      <p:sp>
        <p:nvSpPr>
          <p:cNvPr id="152" name="Google Shape;152;g13a37ec2a3c_3_11"/>
          <p:cNvSpPr txBox="1"/>
          <p:nvPr>
            <p:ph idx="12" type="sldNum"/>
          </p:nvPr>
        </p:nvSpPr>
        <p:spPr>
          <a:xfrm>
            <a:off x="7010400" y="6110288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g13a37ec2a3c_3_11"/>
          <p:cNvSpPr txBox="1"/>
          <p:nvPr/>
        </p:nvSpPr>
        <p:spPr>
          <a:xfrm>
            <a:off x="1641650" y="5545025"/>
            <a:ext cx="67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Hình 1.3 Biểu đồ so sánh error </a:t>
            </a:r>
            <a:r>
              <a:rPr lang="en-US"/>
              <a:t>của ViT model với các kernel size khác nhau</a:t>
            </a:r>
            <a:endParaRPr/>
          </a:p>
        </p:txBody>
      </p:sp>
      <p:pic>
        <p:nvPicPr>
          <p:cNvPr id="154" name="Google Shape;154;g13a37ec2a3c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632237"/>
            <a:ext cx="8977760" cy="385561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3a37ec2a3c_3_11"/>
          <p:cNvSpPr txBox="1"/>
          <p:nvPr/>
        </p:nvSpPr>
        <p:spPr>
          <a:xfrm>
            <a:off x="419675" y="1249500"/>
            <a:ext cx="452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MSAs có tính data specificity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2013-06-28T06:58:43Z</dcterms:created>
  <dc:creator>admin</dc:creator>
</cp:coreProperties>
</file>